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AAB5893-830D-4694-898E-0FA261508B1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AAB5893-830D-4694-898E-0FA261508B1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AAB5893-830D-4694-898E-0FA261508B1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AAB5893-830D-4694-898E-0FA261508B1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AAB5893-830D-4694-898E-0FA261508B1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AAB5893-830D-4694-898E-0FA261508B1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AAB5893-830D-4694-898E-0FA261508B1B}"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AAB5893-830D-4694-898E-0FA261508B1B}"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AB5893-830D-4694-898E-0FA261508B1B}"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AB5893-830D-4694-898E-0FA261508B1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AB5893-830D-4694-898E-0FA261508B1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5733B7-1168-4E41-8E6C-088BE7013FA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AB5893-830D-4694-898E-0FA261508B1B}"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5733B7-1168-4E41-8E6C-088BE7013FA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724894"/>
          </a:xfrm>
          <a:prstGeom prst="rect">
            <a:avLst/>
          </a:prstGeom>
          <a:noFill/>
          <a:ln w="9525">
            <a:no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مهارة الدفاع</a:t>
            </a:r>
            <a:endParaRPr kumimoji="0" lang="en-US" sz="2400" b="1" i="0" u="none" strike="noStrike" cap="none" normalizeH="0" baseline="0" dirty="0" smtClean="0">
              <a:ln>
                <a:noFill/>
              </a:ln>
              <a:solidFill>
                <a:srgbClr val="0F243E"/>
              </a:solidFill>
              <a:effectLst/>
              <a:latin typeface="Arial" pitchFamily="34" charset="0"/>
              <a:ea typeface="Times New Roman" pitchFamily="18" charset="0"/>
              <a:cs typeface="SKR HEAD2"/>
            </a:endParaRPr>
          </a:p>
          <a:p>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نقصد بالدفاع- قيام اللاعب المدافع بإفشاله الهجوم الذي يقوم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به</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اللاعب المهاجم وذلك بمنع وصول ذبابة المهاجم إلى هدف المدافع عن طريق صد وأزاحه السلاح مع ألذبابه باتخاذ أحد </a:t>
            </a:r>
            <a:r>
              <a:rPr lang="ar-IQ" sz="2400" dirty="0" smtClean="0"/>
              <a:t>ويعرف أيضا- بأنه نهج يسلكه اللاعب لإفشاله محاولات المنافس ألهجوميه بمهارة عاليه من خلال حركات الرجلين والجسم والذراع ألمسلحه متفرقة أو مجتمعه وحسب ظروف </a:t>
            </a:r>
            <a:r>
              <a:rPr lang="ar-IQ" sz="2400" b="1" cap="small" dirty="0"/>
              <a:t>5الأوضاع </a:t>
            </a:r>
            <a:r>
              <a:rPr lang="ar-IQ" sz="2400" b="1" cap="small" dirty="0" err="1" smtClean="0"/>
              <a:t>أ</a:t>
            </a:r>
            <a:r>
              <a:rPr lang="ar-IQ" sz="2400" b="1" cap="small" dirty="0" smtClean="0"/>
              <a:t> الأوضاع لدفاعيه </a:t>
            </a:r>
            <a:endParaRPr lang="en-US" sz="2400" b="1" cap="small" dirty="0"/>
          </a:p>
          <a:p>
            <a:r>
              <a:rPr lang="ar-IQ" sz="2400" dirty="0"/>
              <a:t>أن الأوضاع تعد أساسيه في عمليه الدفاع, ويكمن دورها في اتخاذها كوضع ابتدائي تؤدي منه الحركات الهجومية الخاصة بالمبارزة,كما أن لكل وضع من الأوضاع اتجاه معين كوضع مجرد ثابت يغلب عليه صفه التحفيز والترقب سواء أكان ذلك بهدف القيام بالهجوم على المنافس أو الانتقال من وضع إلى وضع أخر </a:t>
            </a:r>
            <a:r>
              <a:rPr lang="ar-IQ" sz="2400" dirty="0" smtClean="0"/>
              <a:t> ضد </a:t>
            </a:r>
            <a:r>
              <a:rPr lang="ar-IQ" sz="2400" dirty="0"/>
              <a:t>حركات الهجوم </a:t>
            </a:r>
            <a:r>
              <a:rPr lang="ar-IQ" sz="2400" dirty="0" smtClean="0"/>
              <a:t>ألمقبله.ومن </a:t>
            </a:r>
            <a:r>
              <a:rPr lang="ar-IQ" sz="2400" dirty="0"/>
              <a:t>اجل معرفه الاتجاهات الصحيحة للهجوم </a:t>
            </a:r>
            <a:r>
              <a:rPr lang="ar-IQ" sz="2400" dirty="0" smtClean="0"/>
              <a:t> والتي </a:t>
            </a:r>
            <a:r>
              <a:rPr lang="ar-IQ" sz="2400" dirty="0"/>
              <a:t>تقسم حسب وضع واقي السلاح , بعد أن ترسم نقطه المركز التي تتمثل بنقطه خروج النصل من الواقي المعدني لسلاح اللاعب ,إذ يتم مد خط وهمي بشكل عمودي يمر بنقطه </a:t>
            </a:r>
            <a:r>
              <a:rPr lang="ar-IQ" sz="2400" dirty="0" err="1"/>
              <a:t>المركز</a:t>
            </a:r>
            <a:r>
              <a:rPr lang="ar-IQ" sz="2400" dirty="0" err="1" smtClean="0"/>
              <a:t>اللعب</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الأوضاع</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الدفاعية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الاساسيه</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lang="ar-IQ" sz="2400" dirty="0"/>
              <a:t>, وخط أفقي وهمي يمر هو الآخر بالنقطة ذاتها ليكونا عند التقائهما أربع مناطق , </a:t>
            </a:r>
            <a:r>
              <a:rPr lang="ar-IQ" sz="2400" dirty="0" smtClean="0"/>
              <a:t> </a:t>
            </a:r>
            <a:endParaRPr lang="en-US" sz="2400" dirty="0"/>
          </a:p>
          <a:p>
            <a:r>
              <a:rPr lang="ar-IQ" sz="2400" dirty="0"/>
              <a:t>*</a:t>
            </a:r>
            <a:r>
              <a:rPr lang="ar-IQ" sz="2400" dirty="0" err="1"/>
              <a:t>المنطقه</a:t>
            </a:r>
            <a:r>
              <a:rPr lang="ar-IQ" sz="2400" dirty="0"/>
              <a:t> الداخلية العليا. وتسمى بالمنطقة رقم (4)</a:t>
            </a:r>
            <a:endParaRPr lang="en-US" sz="2400" dirty="0"/>
          </a:p>
          <a:p>
            <a:r>
              <a:rPr lang="ar-IQ" sz="2400" dirty="0"/>
              <a:t>*المنطقة الداخلية السفلى. وتسمى بالمنطقة رقم (7)</a:t>
            </a:r>
            <a:endParaRPr lang="en-US" sz="2400" dirty="0"/>
          </a:p>
          <a:p>
            <a:r>
              <a:rPr lang="ar-IQ" sz="2400" dirty="0"/>
              <a:t>*المنطقة الخارجية العليا. وتمسى بالمنطقة رقم (6)</a:t>
            </a:r>
            <a:endParaRPr lang="en-US" sz="2400" dirty="0"/>
          </a:p>
          <a:p>
            <a:r>
              <a:rPr lang="ar-IQ" sz="2400" dirty="0"/>
              <a:t>*المنطقة الخارجية السفلى. وتسمى بالمنطقة رقم (8)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منطقتان علويتان تقعان أعلى نصل اللاعب , ومنطقتان سفليتان تقعان أسفل نصل اللاعب.وإذا أخذنا في اعتبارنا التقسيم السابق على أساس الخط العمودي فتكون لنا حسب التقسيم منطقتان خارجيتان إلى تقعان إلى الجهة الخارجية من نصل الخصم باتجاه ظهر اللاعب , ومنطقتان داخليتان تقعان باتجاه بطن أللاعب, وعلى هذا الأساس تم تقسيم المناطق الأربع . ولغرض الاختصار في المصطلح الذي يتكرر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بكثر</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أثناء شرح ألماده ألنظريه , تم أعطاء كل منطقه من هذه المناطق رقما يعبر عن موقع الدفاع الذي يدافع عن هذه ألمنطقه , فهناك ثمانية أوضاع للدفاع في المبارزة ,أربعه منها أساسيه ,وأربعه مشتقه منها وتغطي نفس المناطق الأربع ولكن بطريقه أخرى تختلف قليلا عن طريقة أداء المناطق الأساسية.</a:t>
            </a:r>
          </a:p>
          <a:p>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قسمت هذه الأوضاع الدفاعية إلى أوضاع أساسية وأوضاع ثانوية بحسب مدرس المبارزة المعروفة وهي المدرسة الفرنسية والمدرسة الايطالية وهذه الأوضاع التي حددت من قبل الدارسين لها أهميه كبيره في المبارزة ,حيث أنها تشكيل القاعدة الأساسية الأولى للمبارزة سواء من الناحية ألدفاعيه أو الهجومية , لذلك ونتيجة دمج أوضاع المدرسيتين أصبحت الأوضاع </a:t>
            </a:r>
            <a:r>
              <a:rPr lang="ar-IQ" sz="2400" dirty="0"/>
              <a:t>وهي كما موضح في أدناه:</a:t>
            </a:r>
            <a:endParaRPr lang="en-US" sz="2400" dirty="0"/>
          </a:p>
          <a:p>
            <a:r>
              <a:rPr lang="ar-IQ" sz="2400" dirty="0"/>
              <a:t>الوضع السادس والوضع الثالث : لحماية المنطقة العليا الخارجية للاعب.</a:t>
            </a:r>
            <a:endParaRPr lang="en-US" sz="2400" dirty="0"/>
          </a:p>
          <a:p>
            <a:r>
              <a:rPr lang="ar-IQ" sz="2400" dirty="0"/>
              <a:t>وضع الرابع والوضع الأول: لحماية المنطقة العليا الداخلية للاعب.</a:t>
            </a:r>
            <a:endParaRPr lang="en-US" sz="2400" dirty="0"/>
          </a:p>
          <a:p>
            <a:r>
              <a:rPr lang="ar-IQ" sz="2400" dirty="0"/>
              <a:t>وضع الثامن والوضع الثاني : لحماية المنطقة السفلى الخارجية للاعب.</a:t>
            </a:r>
            <a:endParaRPr lang="en-US" sz="2400" dirty="0"/>
          </a:p>
          <a:p>
            <a:r>
              <a:rPr lang="ar-IQ" sz="2400" dirty="0"/>
              <a:t>وضع السابع والوضع الخامس: لحماية المنطقة السفلى الداخلية للاعب.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الدفاعية ثمانية، أربعه أساسيه وأربعه ثانوية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435</Words>
  <Application>Microsoft Office PowerPoint</Application>
  <PresentationFormat>عرض على الشاشة (3:4)‏</PresentationFormat>
  <Paragraphs>13</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2018-12-18T14:57:39Z</dcterms:created>
  <dcterms:modified xsi:type="dcterms:W3CDTF">2018-12-18T15:03:42Z</dcterms:modified>
</cp:coreProperties>
</file>